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3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4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5" Type="http://schemas.openxmlformats.org/officeDocument/2006/relationships/image" Target="../media/image7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Smart Bin Project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Ivan Naumovski</a:t>
            </a:r>
          </a:p>
          <a:p>
            <a:pPr/>
            <a:r>
              <a:t>Martino Secchi</a:t>
            </a:r>
          </a:p>
        </p:txBody>
      </p:sp>
      <p:sp>
        <p:nvSpPr>
          <p:cNvPr id="121" name="Shape 121"/>
          <p:cNvSpPr/>
          <p:nvPr/>
        </p:nvSpPr>
        <p:spPr>
          <a:xfrm>
            <a:off x="2917723" y="6578017"/>
            <a:ext cx="71693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Pervasive Computing Project 2016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age1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5975" y="5888323"/>
            <a:ext cx="2217918" cy="2957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1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86549" y="5888323"/>
            <a:ext cx="2217918" cy="29572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image12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40916" y="1813686"/>
            <a:ext cx="4958816" cy="3719113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hape 171"/>
          <p:cNvSpPr/>
          <p:nvPr/>
        </p:nvSpPr>
        <p:spPr>
          <a:xfrm>
            <a:off x="1638194" y="303751"/>
            <a:ext cx="972841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Ambient Display</a:t>
            </a:r>
          </a:p>
        </p:txBody>
      </p:sp>
      <p:sp>
        <p:nvSpPr>
          <p:cNvPr id="172" name="Shape 172"/>
          <p:cNvSpPr/>
          <p:nvPr/>
        </p:nvSpPr>
        <p:spPr>
          <a:xfrm>
            <a:off x="121920" y="2641586"/>
            <a:ext cx="7019660" cy="5562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The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display</a:t>
            </a:r>
            <a:r>
              <a:t> is placed inside the home</a:t>
            </a:r>
          </a:p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The trash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status</a:t>
            </a:r>
            <a:r>
              <a:t> is immediately visible from the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color</a:t>
            </a:r>
            <a:r>
              <a:t> of the screen</a:t>
            </a:r>
          </a:p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Further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interaction</a:t>
            </a:r>
            <a:r>
              <a:t> is possible by pressing on the screen and selecting the desired information</a:t>
            </a:r>
          </a:p>
        </p:txBody>
      </p:sp>
      <p:sp>
        <p:nvSpPr>
          <p:cNvPr id="173" name="Shape 173"/>
          <p:cNvSpPr/>
          <p:nvPr/>
        </p:nvSpPr>
        <p:spPr>
          <a:xfrm>
            <a:off x="121918" y="1325880"/>
            <a:ext cx="12740644" cy="213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90" y="0"/>
                </a:lnTo>
                <a:lnTo>
                  <a:pt x="21510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5B1D"/>
              </a:gs>
              <a:gs pos="48000">
                <a:srgbClr val="00932F"/>
              </a:gs>
              <a:gs pos="100000">
                <a:srgbClr val="1FFF66"/>
              </a:gs>
            </a:gsLst>
            <a:lin ang="162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/>
        </p:nvSpPr>
        <p:spPr>
          <a:xfrm>
            <a:off x="1638194" y="303751"/>
            <a:ext cx="972841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Android App</a:t>
            </a:r>
          </a:p>
        </p:txBody>
      </p:sp>
      <p:pic>
        <p:nvPicPr>
          <p:cNvPr id="176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60975" y="6723943"/>
            <a:ext cx="3735687" cy="5266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76940" y="2621020"/>
            <a:ext cx="1703757" cy="3378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56280" y="2627351"/>
            <a:ext cx="1703754" cy="3365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image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797599" y="2606369"/>
            <a:ext cx="1703755" cy="3407506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180"/>
          <p:cNvSpPr/>
          <p:nvPr/>
        </p:nvSpPr>
        <p:spPr>
          <a:xfrm>
            <a:off x="1076447" y="2609517"/>
            <a:ext cx="5416952" cy="61087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The smell level is represented by 5 colors</a:t>
            </a:r>
          </a:p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Also,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smell</a:t>
            </a:r>
            <a:r>
              <a:t> level and trash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height</a:t>
            </a:r>
            <a:r>
              <a:t> level are both on the screen.</a:t>
            </a:r>
          </a:p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It is possible to view the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latest results</a:t>
            </a:r>
            <a:r>
              <a:t>, displayed as a graph of the latest data.</a:t>
            </a:r>
          </a:p>
        </p:txBody>
      </p:sp>
      <p:sp>
        <p:nvSpPr>
          <p:cNvPr id="181" name="Shape 181"/>
          <p:cNvSpPr/>
          <p:nvPr/>
        </p:nvSpPr>
        <p:spPr>
          <a:xfrm>
            <a:off x="121918" y="1325880"/>
            <a:ext cx="12740644" cy="213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90" y="0"/>
                </a:lnTo>
                <a:lnTo>
                  <a:pt x="21510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5B1D"/>
              </a:gs>
              <a:gs pos="48000">
                <a:srgbClr val="00932F"/>
              </a:gs>
              <a:gs pos="100000">
                <a:srgbClr val="1FFF66"/>
              </a:gs>
            </a:gsLst>
            <a:lin ang="162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/>
        </p:nvSpPr>
        <p:spPr>
          <a:xfrm>
            <a:off x="1638194" y="303751"/>
            <a:ext cx="972841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Evaluation</a:t>
            </a:r>
          </a:p>
        </p:txBody>
      </p:sp>
      <p:sp>
        <p:nvSpPr>
          <p:cNvPr id="184" name="Shape 184"/>
          <p:cNvSpPr/>
          <p:nvPr/>
        </p:nvSpPr>
        <p:spPr>
          <a:xfrm>
            <a:off x="836573" y="1697765"/>
            <a:ext cx="11311333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We did two rounds of interviews with potential users of the system, we refer to them as group A and group B.</a:t>
            </a:r>
          </a:p>
        </p:txBody>
      </p:sp>
      <p:sp>
        <p:nvSpPr>
          <p:cNvPr id="185" name="Shape 185"/>
          <p:cNvSpPr/>
          <p:nvPr/>
        </p:nvSpPr>
        <p:spPr>
          <a:xfrm>
            <a:off x="121918" y="1325880"/>
            <a:ext cx="12740644" cy="213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90" y="0"/>
                </a:lnTo>
                <a:lnTo>
                  <a:pt x="21510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5B1D"/>
              </a:gs>
              <a:gs pos="48000">
                <a:srgbClr val="00932F"/>
              </a:gs>
              <a:gs pos="100000">
                <a:srgbClr val="1FFF66"/>
              </a:gs>
            </a:gsLst>
            <a:lin ang="162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1638194" y="303751"/>
            <a:ext cx="972841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Evaluation</a:t>
            </a:r>
          </a:p>
        </p:txBody>
      </p:sp>
      <p:sp>
        <p:nvSpPr>
          <p:cNvPr id="188" name="Shape 188"/>
          <p:cNvSpPr/>
          <p:nvPr/>
        </p:nvSpPr>
        <p:spPr>
          <a:xfrm>
            <a:off x="846733" y="1697765"/>
            <a:ext cx="11311333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We did two rounds of interviews with potential users of the system, we refer to them as group A and group B.</a:t>
            </a:r>
          </a:p>
        </p:txBody>
      </p:sp>
      <p:sp>
        <p:nvSpPr>
          <p:cNvPr id="189" name="Shape 189"/>
          <p:cNvSpPr/>
          <p:nvPr/>
        </p:nvSpPr>
        <p:spPr>
          <a:xfrm>
            <a:off x="2826278" y="3817115"/>
            <a:ext cx="2756917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/>
            </a:pPr>
            <a:r>
              <a:t>Group A</a:t>
            </a:r>
          </a:p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100% males</a:t>
            </a:r>
          </a:p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24-30 yrs</a:t>
            </a:r>
          </a:p>
        </p:txBody>
      </p:sp>
      <p:sp>
        <p:nvSpPr>
          <p:cNvPr id="190" name="Shape 190"/>
          <p:cNvSpPr/>
          <p:nvPr/>
        </p:nvSpPr>
        <p:spPr>
          <a:xfrm>
            <a:off x="7322890" y="3733798"/>
            <a:ext cx="2884018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/>
            </a:pPr>
            <a:r>
              <a:t>Group B</a:t>
            </a:r>
          </a:p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33% males</a:t>
            </a:r>
          </a:p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66% females</a:t>
            </a:r>
          </a:p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24-30 yrs</a:t>
            </a:r>
          </a:p>
        </p:txBody>
      </p:sp>
      <p:sp>
        <p:nvSpPr>
          <p:cNvPr id="191" name="Shape 191"/>
          <p:cNvSpPr/>
          <p:nvPr/>
        </p:nvSpPr>
        <p:spPr>
          <a:xfrm>
            <a:off x="121918" y="1325880"/>
            <a:ext cx="12740644" cy="213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90" y="0"/>
                </a:lnTo>
                <a:lnTo>
                  <a:pt x="21510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5B1D"/>
              </a:gs>
              <a:gs pos="48000">
                <a:srgbClr val="00932F"/>
              </a:gs>
              <a:gs pos="100000">
                <a:srgbClr val="1FFF66"/>
              </a:gs>
            </a:gsLst>
            <a:lin ang="162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1638194" y="303751"/>
            <a:ext cx="972841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Evaluation</a:t>
            </a:r>
          </a:p>
        </p:txBody>
      </p:sp>
      <p:sp>
        <p:nvSpPr>
          <p:cNvPr id="194" name="Shape 194"/>
          <p:cNvSpPr/>
          <p:nvPr/>
        </p:nvSpPr>
        <p:spPr>
          <a:xfrm>
            <a:off x="846733" y="1697765"/>
            <a:ext cx="11311333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We did two rounds of interviews with potential users of the system, we refer to them as group A and group B.</a:t>
            </a:r>
          </a:p>
        </p:txBody>
      </p:sp>
      <p:sp>
        <p:nvSpPr>
          <p:cNvPr id="195" name="Shape 195"/>
          <p:cNvSpPr/>
          <p:nvPr/>
        </p:nvSpPr>
        <p:spPr>
          <a:xfrm>
            <a:off x="958628" y="3050094"/>
            <a:ext cx="11087545" cy="2286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/>
            </a:pPr>
            <a:r>
              <a:t>Group A</a:t>
            </a:r>
          </a:p>
          <a:p>
            <a:pPr algn="l"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Group A was presented with the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app</a:t>
            </a:r>
            <a:r>
              <a:t> and some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pictures</a:t>
            </a:r>
            <a:r>
              <a:t> of the setup, the general reaction is that the system was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unnecessary</a:t>
            </a:r>
          </a:p>
        </p:txBody>
      </p:sp>
      <p:sp>
        <p:nvSpPr>
          <p:cNvPr id="196" name="Shape 196"/>
          <p:cNvSpPr/>
          <p:nvPr/>
        </p:nvSpPr>
        <p:spPr>
          <a:xfrm>
            <a:off x="121918" y="1325880"/>
            <a:ext cx="12740644" cy="213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90" y="0"/>
                </a:lnTo>
                <a:lnTo>
                  <a:pt x="21510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5B1D"/>
              </a:gs>
              <a:gs pos="48000">
                <a:srgbClr val="00932F"/>
              </a:gs>
              <a:gs pos="100000">
                <a:srgbClr val="1FFF66"/>
              </a:gs>
            </a:gsLst>
            <a:lin ang="162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pic>
        <p:nvPicPr>
          <p:cNvPr id="197" name="image1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10800000">
            <a:off x="6422961" y="4918859"/>
            <a:ext cx="573104" cy="4450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>
            <a:off x="1638194" y="303751"/>
            <a:ext cx="972841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Evaluation</a:t>
            </a:r>
          </a:p>
        </p:txBody>
      </p:sp>
      <p:sp>
        <p:nvSpPr>
          <p:cNvPr id="200" name="Shape 200"/>
          <p:cNvSpPr/>
          <p:nvPr/>
        </p:nvSpPr>
        <p:spPr>
          <a:xfrm>
            <a:off x="846733" y="1697765"/>
            <a:ext cx="11311333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We did two rounds of interviews with potential users of the system, we refer to them as group A and group B.</a:t>
            </a:r>
          </a:p>
        </p:txBody>
      </p:sp>
      <p:sp>
        <p:nvSpPr>
          <p:cNvPr id="201" name="Shape 201"/>
          <p:cNvSpPr/>
          <p:nvPr/>
        </p:nvSpPr>
        <p:spPr>
          <a:xfrm>
            <a:off x="958628" y="3056601"/>
            <a:ext cx="11087545" cy="2286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/>
            </a:pPr>
            <a:r>
              <a:t>Group A</a:t>
            </a:r>
          </a:p>
          <a:p>
            <a:pPr algn="l"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Group A was presented with the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app</a:t>
            </a:r>
            <a:r>
              <a:t> and some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pictures</a:t>
            </a:r>
            <a:r>
              <a:t> of the setup, the general reaction is that the system was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unnecessary</a:t>
            </a:r>
          </a:p>
        </p:txBody>
      </p:sp>
      <p:sp>
        <p:nvSpPr>
          <p:cNvPr id="202" name="Shape 202"/>
          <p:cNvSpPr/>
          <p:nvPr/>
        </p:nvSpPr>
        <p:spPr>
          <a:xfrm>
            <a:off x="958628" y="5414586"/>
            <a:ext cx="11087545" cy="28321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b="1"/>
            </a:pPr>
            <a:r>
              <a:t>Group B</a:t>
            </a:r>
          </a:p>
          <a:p>
            <a:pPr algn="l"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Group B was presented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live</a:t>
            </a:r>
            <a:r>
              <a:t> with the whole system setup.</a:t>
            </a:r>
          </a:p>
          <a:p>
            <a:pPr algn="l"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Reactions were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positive</a:t>
            </a:r>
            <a:r>
              <a:t> but mostly thanks to the situated display</a:t>
            </a:r>
          </a:p>
        </p:txBody>
      </p:sp>
      <p:pic>
        <p:nvPicPr>
          <p:cNvPr id="203" name="image1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3207" y="7676253"/>
            <a:ext cx="573104" cy="44505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image1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 rot="10800000">
            <a:off x="6422961" y="4918859"/>
            <a:ext cx="573104" cy="445052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205"/>
          <p:cNvSpPr/>
          <p:nvPr/>
        </p:nvSpPr>
        <p:spPr>
          <a:xfrm>
            <a:off x="121918" y="1325880"/>
            <a:ext cx="12740644" cy="213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90" y="0"/>
                </a:lnTo>
                <a:lnTo>
                  <a:pt x="21510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5B1D"/>
              </a:gs>
              <a:gs pos="48000">
                <a:srgbClr val="00932F"/>
              </a:gs>
              <a:gs pos="100000">
                <a:srgbClr val="1FFF66"/>
              </a:gs>
            </a:gsLst>
            <a:lin ang="162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1638194" y="303751"/>
            <a:ext cx="972841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208" name="Shape 208"/>
          <p:cNvSpPr/>
          <p:nvPr/>
        </p:nvSpPr>
        <p:spPr>
          <a:xfrm>
            <a:off x="1309890" y="2641598"/>
            <a:ext cx="10385019" cy="44704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>
              <a:buSzPct val="75000"/>
              <a:buChar char="•"/>
              <a:defRPr b="1"/>
            </a:pPr>
            <a:r>
              <a:t>Smell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 can be accurately predicted by modern technology</a:t>
            </a:r>
          </a:p>
          <a:p>
            <a:pPr marL="444500" indent="-444500">
              <a:buSzPct val="75000"/>
              <a:buChar char="•"/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Smell as a parameter is particularly relevant for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indoor</a:t>
            </a:r>
            <a:r>
              <a:t> environments, but existing Waste Management Systems can be easily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extended</a:t>
            </a:r>
            <a:r>
              <a:t> to contain it</a:t>
            </a:r>
          </a:p>
          <a:p>
            <a:pPr marL="444500" indent="-444500">
              <a:buSzPct val="75000"/>
              <a:buChar char="•"/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Garbage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collection</a:t>
            </a:r>
            <a:r>
              <a:t> could be driven by smell levels rather then/ in addition to trash amount</a:t>
            </a:r>
          </a:p>
        </p:txBody>
      </p:sp>
      <p:sp>
        <p:nvSpPr>
          <p:cNvPr id="209" name="Shape 209"/>
          <p:cNvSpPr/>
          <p:nvPr/>
        </p:nvSpPr>
        <p:spPr>
          <a:xfrm>
            <a:off x="121918" y="1325880"/>
            <a:ext cx="12740644" cy="213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90" y="0"/>
                </a:lnTo>
                <a:lnTo>
                  <a:pt x="21510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5B1D"/>
              </a:gs>
              <a:gs pos="48000">
                <a:srgbClr val="00932F"/>
              </a:gs>
              <a:gs pos="100000">
                <a:srgbClr val="1FFF66"/>
              </a:gs>
            </a:gsLst>
            <a:lin ang="162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1.jpe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6135" t="0" r="26135" b="0"/>
          <a:stretch>
            <a:fillRect/>
          </a:stretch>
        </p:blipFill>
        <p:spPr>
          <a:xfrm>
            <a:off x="6718299" y="2603500"/>
            <a:ext cx="5334004" cy="6286500"/>
          </a:xfrm>
          <a:prstGeom prst="rect">
            <a:avLst/>
          </a:prstGeom>
        </p:spPr>
      </p:pic>
      <p:sp>
        <p:nvSpPr>
          <p:cNvPr id="124" name="Shape 124"/>
          <p:cNvSpPr/>
          <p:nvPr>
            <p:ph type="title"/>
          </p:nvPr>
        </p:nvSpPr>
        <p:spPr>
          <a:xfrm>
            <a:off x="952500" y="76199"/>
            <a:ext cx="11099800" cy="1033781"/>
          </a:xfrm>
          <a:prstGeom prst="rect">
            <a:avLst/>
          </a:prstGeom>
        </p:spPr>
        <p:txBody>
          <a:bodyPr/>
          <a:lstStyle>
            <a:lvl1pPr defTabSz="496569">
              <a:defRPr sz="6100"/>
            </a:lvl1pPr>
          </a:lstStyle>
          <a:p>
            <a:pPr/>
            <a:r>
              <a:t>Smart Bin</a:t>
            </a:r>
          </a:p>
        </p:txBody>
      </p:sp>
      <p:sp>
        <p:nvSpPr>
          <p:cNvPr id="125" name="Shape 125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An extension to a normal trash bin can measure and transmit your trash status.</a:t>
            </a:r>
          </a:p>
          <a:p>
            <a:pPr/>
            <a:r>
              <a:t>Odor detection</a:t>
            </a:r>
          </a:p>
          <a:p>
            <a:pPr/>
            <a:r>
              <a:t>Trash level</a:t>
            </a:r>
          </a:p>
          <a:p>
            <a:pPr/>
            <a:r>
              <a:t>Embedded controller</a:t>
            </a:r>
          </a:p>
          <a:p>
            <a:pPr/>
            <a:r>
              <a:t>Cloud based data service</a:t>
            </a:r>
          </a:p>
        </p:txBody>
      </p:sp>
      <p:sp>
        <p:nvSpPr>
          <p:cNvPr id="126" name="Shape 126"/>
          <p:cNvSpPr/>
          <p:nvPr/>
        </p:nvSpPr>
        <p:spPr>
          <a:xfrm>
            <a:off x="121918" y="1325880"/>
            <a:ext cx="12740644" cy="213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90" y="0"/>
                </a:lnTo>
                <a:lnTo>
                  <a:pt x="21510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5B1D"/>
              </a:gs>
              <a:gs pos="48000">
                <a:srgbClr val="00932F"/>
              </a:gs>
              <a:gs pos="100000">
                <a:srgbClr val="1FFF66"/>
              </a:gs>
            </a:gsLst>
            <a:lin ang="162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/>
        </p:nvSpPr>
        <p:spPr>
          <a:xfrm>
            <a:off x="1638194" y="303751"/>
            <a:ext cx="972841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Traditional Approach</a:t>
            </a:r>
          </a:p>
        </p:txBody>
      </p:sp>
      <p:sp>
        <p:nvSpPr>
          <p:cNvPr id="129" name="Shape 129"/>
          <p:cNvSpPr/>
          <p:nvPr/>
        </p:nvSpPr>
        <p:spPr>
          <a:xfrm>
            <a:off x="396240" y="1710586"/>
            <a:ext cx="12197082" cy="3378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/>
            </a:pPr>
            <a:r>
              <a:t>Amount of trash</a:t>
            </a:r>
          </a:p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Current systems use technologies such as:</a:t>
            </a:r>
          </a:p>
          <a:p>
            <a:pPr>
              <a:defRPr b="1"/>
            </a:pPr>
            <a:r>
              <a:t>Physical sensing: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 Weight data or distance from the top.</a:t>
            </a:r>
          </a:p>
          <a:p>
            <a:pPr>
              <a:defRPr b="1"/>
            </a:pPr>
            <a:r>
              <a:t>Tracking:</a:t>
            </a:r>
            <a:r>
              <a:rPr b="0">
                <a:latin typeface="Helvetica Light"/>
                <a:ea typeface="Helvetica Light"/>
                <a:cs typeface="Helvetica Light"/>
                <a:sym typeface="Helvetica Light"/>
              </a:rPr>
              <a:t> Keep track of every item thrown out (RFID, barcodes).</a:t>
            </a:r>
          </a:p>
        </p:txBody>
      </p:sp>
      <p:pic>
        <p:nvPicPr>
          <p:cNvPr id="130" name="image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40945" y="5089573"/>
            <a:ext cx="6514987" cy="4322887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Shape 131"/>
          <p:cNvSpPr/>
          <p:nvPr/>
        </p:nvSpPr>
        <p:spPr>
          <a:xfrm>
            <a:off x="121918" y="1325880"/>
            <a:ext cx="12740644" cy="213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90" y="0"/>
                </a:lnTo>
                <a:lnTo>
                  <a:pt x="21510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5B1D"/>
              </a:gs>
              <a:gs pos="48000">
                <a:srgbClr val="00932F"/>
              </a:gs>
              <a:gs pos="100000">
                <a:srgbClr val="1FFF66"/>
              </a:gs>
            </a:gsLst>
            <a:lin ang="162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1638194" y="303751"/>
            <a:ext cx="972841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Traditional Approach</a:t>
            </a:r>
          </a:p>
        </p:txBody>
      </p:sp>
      <p:sp>
        <p:nvSpPr>
          <p:cNvPr id="134" name="Shape 134"/>
          <p:cNvSpPr/>
          <p:nvPr/>
        </p:nvSpPr>
        <p:spPr>
          <a:xfrm>
            <a:off x="121918" y="1325880"/>
            <a:ext cx="12740645" cy="213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90" y="0"/>
                </a:lnTo>
                <a:lnTo>
                  <a:pt x="21510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5B1D"/>
              </a:gs>
              <a:gs pos="48000">
                <a:srgbClr val="00932F"/>
              </a:gs>
              <a:gs pos="100000">
                <a:srgbClr val="1FFF66"/>
              </a:gs>
            </a:gsLst>
            <a:lin ang="162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  <p:sp>
        <p:nvSpPr>
          <p:cNvPr id="135" name="Shape 135"/>
          <p:cNvSpPr/>
          <p:nvPr/>
        </p:nvSpPr>
        <p:spPr>
          <a:xfrm>
            <a:off x="570853" y="1697769"/>
            <a:ext cx="11863093" cy="740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Related Work:</a:t>
            </a:r>
          </a:p>
          <a:p>
            <a:pPr marL="360947" indent="-360947" algn="l">
              <a:buSzPct val="100000"/>
              <a:buChar char="•"/>
            </a:pPr>
            <a:r>
              <a:t>RFID</a:t>
            </a:r>
          </a:p>
          <a:p>
            <a:pPr lvl="2" indent="457200" algn="l">
              <a:defRPr sz="2500"/>
            </a:pPr>
            <a:r>
              <a:t>- RFID-based Real-time Smart Waste Management System (Australia)</a:t>
            </a:r>
          </a:p>
          <a:p>
            <a:pPr lvl="2" indent="457200" algn="l">
              <a:defRPr sz="2500"/>
            </a:pPr>
            <a:r>
              <a:t>- A Smart Waste Management with Self-Describing objects (France)</a:t>
            </a:r>
          </a:p>
          <a:p>
            <a:pPr lvl="2" indent="457200" algn="l">
              <a:defRPr sz="2500"/>
            </a:pPr>
          </a:p>
          <a:p>
            <a:pPr marL="360947" indent="-360947" algn="l">
              <a:buSzPct val="100000"/>
              <a:buChar char="•"/>
            </a:pPr>
            <a:r>
              <a:t>Weight, height </a:t>
            </a:r>
          </a:p>
          <a:p>
            <a:pPr lvl="2" indent="457200" algn="l">
              <a:defRPr sz="2500"/>
            </a:pPr>
            <a:r>
              <a:t>- Integrated Sensing Systems and Algorithms for Solid Waste Bin State Management Automation (Malaysia)</a:t>
            </a:r>
          </a:p>
          <a:p>
            <a:pPr lvl="2" indent="457200" algn="l">
              <a:defRPr sz="2500"/>
            </a:pPr>
            <a:r>
              <a:t>- An Approach for Monitoring and Smart Planning of Urban Solid Waste Management Using Smart-M3 Platform (Italy)</a:t>
            </a:r>
          </a:p>
          <a:p>
            <a:pPr lvl="2" indent="457200" algn="l">
              <a:defRPr sz="2500"/>
            </a:pPr>
          </a:p>
          <a:p>
            <a:pPr marL="360947" indent="-360947" algn="l">
              <a:buSzPct val="100000"/>
              <a:buChar char="•"/>
            </a:pPr>
            <a:r>
              <a:t>RFID, weight </a:t>
            </a:r>
          </a:p>
          <a:p>
            <a:pPr lvl="2" indent="457200" algn="l">
              <a:defRPr sz="2500"/>
            </a:pPr>
            <a:r>
              <a:t>- IoT-Based Smart Garbage System for Efficient Food Waste Management (South Korea)</a:t>
            </a:r>
          </a:p>
          <a:p>
            <a:pPr lvl="2" indent="457200" algn="l">
              <a:defRPr sz="2500"/>
            </a:pPr>
          </a:p>
          <a:p>
            <a:pPr marL="360947" indent="-360947" algn="l">
              <a:buSzPct val="100000"/>
              <a:buChar char="•"/>
            </a:pPr>
            <a:r>
              <a:t>Gas Sensors</a:t>
            </a:r>
          </a:p>
          <a:p>
            <a:pPr lvl="2" indent="457200" algn="l">
              <a:defRPr sz="2500"/>
            </a:pPr>
            <a:r>
              <a:t>- Bin-ary: Detecting the State of Organic Trash to Prevent Insalubrity (MIT)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/>
        </p:nvSpPr>
        <p:spPr>
          <a:xfrm>
            <a:off x="1638194" y="303751"/>
            <a:ext cx="972841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Concept</a:t>
            </a:r>
          </a:p>
        </p:txBody>
      </p:sp>
      <p:sp>
        <p:nvSpPr>
          <p:cNvPr id="138" name="Shape 138"/>
          <p:cNvSpPr/>
          <p:nvPr/>
        </p:nvSpPr>
        <p:spPr>
          <a:xfrm>
            <a:off x="0" y="2013923"/>
            <a:ext cx="13004800" cy="173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Our system is able to detect </a:t>
            </a:r>
            <a:r>
              <a:rPr b="1" i="1">
                <a:latin typeface="+mn-lt"/>
                <a:ea typeface="+mn-ea"/>
                <a:cs typeface="+mn-cs"/>
                <a:sym typeface="Helvetica"/>
              </a:rPr>
              <a:t>smell</a:t>
            </a:r>
            <a:r>
              <a:t> levels emitting from the trash, to ultimately improve air quality especially in indoor environments.</a:t>
            </a:r>
          </a:p>
        </p:txBody>
      </p:sp>
      <p:pic>
        <p:nvPicPr>
          <p:cNvPr id="139" name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0967" y="4160520"/>
            <a:ext cx="3126862" cy="448056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Shape 140"/>
          <p:cNvSpPr/>
          <p:nvPr/>
        </p:nvSpPr>
        <p:spPr>
          <a:xfrm>
            <a:off x="121918" y="1325880"/>
            <a:ext cx="12740644" cy="213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90" y="0"/>
                </a:lnTo>
                <a:lnTo>
                  <a:pt x="21510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5B1D"/>
              </a:gs>
              <a:gs pos="48000">
                <a:srgbClr val="00932F"/>
              </a:gs>
              <a:gs pos="100000">
                <a:srgbClr val="1FFF66"/>
              </a:gs>
            </a:gsLst>
            <a:lin ang="162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1638194" y="303751"/>
            <a:ext cx="972841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Odor detection</a:t>
            </a:r>
          </a:p>
        </p:txBody>
      </p:sp>
      <p:pic>
        <p:nvPicPr>
          <p:cNvPr id="143" name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0843" y="3223086"/>
            <a:ext cx="3413050" cy="3303245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hape 144"/>
          <p:cNvSpPr/>
          <p:nvPr/>
        </p:nvSpPr>
        <p:spPr>
          <a:xfrm>
            <a:off x="320036" y="1520634"/>
            <a:ext cx="12390127" cy="173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Machines can’t sense smell,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so how does it work?</a:t>
            </a:r>
          </a:p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Decomposition of organic materials produces gases.</a:t>
            </a:r>
          </a:p>
        </p:txBody>
      </p:sp>
      <p:sp>
        <p:nvSpPr>
          <p:cNvPr id="145" name="Shape 145"/>
          <p:cNvSpPr/>
          <p:nvPr/>
        </p:nvSpPr>
        <p:spPr>
          <a:xfrm>
            <a:off x="533397" y="6446680"/>
            <a:ext cx="11961145" cy="22860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i="1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In particular, “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smelly</a:t>
            </a:r>
            <a:r>
              <a:t>” gases that are a byproduct of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protein decomposition</a:t>
            </a:r>
            <a:r>
              <a:t> are:</a:t>
            </a:r>
          </a:p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hydrogen sulphide, amines, methane, short chain alcohols (methanol, ethanol), …</a:t>
            </a:r>
          </a:p>
        </p:txBody>
      </p:sp>
      <p:sp>
        <p:nvSpPr>
          <p:cNvPr id="146" name="Shape 146"/>
          <p:cNvSpPr/>
          <p:nvPr/>
        </p:nvSpPr>
        <p:spPr>
          <a:xfrm>
            <a:off x="121918" y="1325880"/>
            <a:ext cx="12740644" cy="213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90" y="0"/>
                </a:lnTo>
                <a:lnTo>
                  <a:pt x="21510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5B1D"/>
              </a:gs>
              <a:gs pos="48000">
                <a:srgbClr val="00932F"/>
              </a:gs>
              <a:gs pos="100000">
                <a:srgbClr val="1FFF66"/>
              </a:gs>
            </a:gsLst>
            <a:lin ang="162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>
            <a:off x="1638194" y="243752"/>
            <a:ext cx="972841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The</a:t>
            </a:r>
            <a:r>
              <a:rPr sz="3600"/>
              <a:t> </a:t>
            </a:r>
            <a:r>
              <a:t>device Components</a:t>
            </a:r>
          </a:p>
        </p:txBody>
      </p:sp>
      <p:pic>
        <p:nvPicPr>
          <p:cNvPr id="149" name="image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5019" y="1165860"/>
            <a:ext cx="5715002" cy="5715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image5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87159" y="1188719"/>
            <a:ext cx="6096003" cy="4572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6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87700" y="6387465"/>
            <a:ext cx="1905000" cy="1885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7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515859" y="5722620"/>
            <a:ext cx="3429003" cy="3429003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53"/>
          <p:cNvSpPr/>
          <p:nvPr/>
        </p:nvSpPr>
        <p:spPr>
          <a:xfrm>
            <a:off x="121918" y="1325880"/>
            <a:ext cx="12740644" cy="213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90" y="0"/>
                </a:lnTo>
                <a:lnTo>
                  <a:pt x="21510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5B1D"/>
              </a:gs>
              <a:gs pos="48000">
                <a:srgbClr val="00932F"/>
              </a:gs>
              <a:gs pos="100000">
                <a:srgbClr val="1FFF66"/>
              </a:gs>
            </a:gsLst>
            <a:lin ang="162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1638194" y="243752"/>
            <a:ext cx="972841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The</a:t>
            </a:r>
            <a:r>
              <a:rPr sz="3600"/>
              <a:t> </a:t>
            </a:r>
            <a:r>
              <a:t>device Prototype</a:t>
            </a:r>
          </a:p>
        </p:txBody>
      </p:sp>
      <p:pic>
        <p:nvPicPr>
          <p:cNvPr id="156" name="image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6346" y="1604815"/>
            <a:ext cx="6775992" cy="3811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9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29826" y="5589744"/>
            <a:ext cx="6775992" cy="3811497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>
            <a:off x="7463628" y="2299970"/>
            <a:ext cx="4899991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/>
            </a:pPr>
            <a:r>
              <a:t>Top down view:</a:t>
            </a:r>
          </a:p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Device has been mounted on the lid.</a:t>
            </a:r>
          </a:p>
        </p:txBody>
      </p:sp>
      <p:sp>
        <p:nvSpPr>
          <p:cNvPr id="159" name="Shape 159"/>
          <p:cNvSpPr/>
          <p:nvPr/>
        </p:nvSpPr>
        <p:spPr>
          <a:xfrm>
            <a:off x="697066" y="6080759"/>
            <a:ext cx="4899993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/>
            </a:pPr>
            <a:r>
              <a:t>Inside view:</a:t>
            </a:r>
          </a:p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Sensors have been placed on the inside of the bin.</a:t>
            </a:r>
          </a:p>
        </p:txBody>
      </p:sp>
      <p:sp>
        <p:nvSpPr>
          <p:cNvPr id="160" name="Shape 160"/>
          <p:cNvSpPr/>
          <p:nvPr/>
        </p:nvSpPr>
        <p:spPr>
          <a:xfrm>
            <a:off x="121918" y="1325880"/>
            <a:ext cx="12740644" cy="213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90" y="0"/>
                </a:lnTo>
                <a:lnTo>
                  <a:pt x="21510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5B1D"/>
              </a:gs>
              <a:gs pos="48000">
                <a:srgbClr val="00932F"/>
              </a:gs>
              <a:gs pos="100000">
                <a:srgbClr val="1FFF66"/>
              </a:gs>
            </a:gsLst>
            <a:lin ang="162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1638194" y="303751"/>
            <a:ext cx="972841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Cloud-based Architecture</a:t>
            </a:r>
          </a:p>
        </p:txBody>
      </p:sp>
      <p:pic>
        <p:nvPicPr>
          <p:cNvPr id="16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17243" y="1430243"/>
            <a:ext cx="6196708" cy="4332660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hape 164"/>
          <p:cNvSpPr/>
          <p:nvPr/>
        </p:nvSpPr>
        <p:spPr>
          <a:xfrm>
            <a:off x="620799" y="3002801"/>
            <a:ext cx="6042814" cy="1739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Collected information is sent</a:t>
            </a:r>
          </a:p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 directly from the bin to the</a:t>
            </a:r>
          </a:p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cloud</a:t>
            </a:r>
            <a:r>
              <a:t>.</a:t>
            </a:r>
          </a:p>
        </p:txBody>
      </p:sp>
      <p:sp>
        <p:nvSpPr>
          <p:cNvPr id="165" name="Shape 165"/>
          <p:cNvSpPr/>
          <p:nvPr/>
        </p:nvSpPr>
        <p:spPr>
          <a:xfrm>
            <a:off x="746759" y="5685042"/>
            <a:ext cx="11536682" cy="2832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Information is made accessible through the cloud.</a:t>
            </a:r>
          </a:p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Clients can use this data to provide experiences.</a:t>
            </a:r>
          </a:p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  <a:p>
            <a: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An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ambient display</a:t>
            </a:r>
            <a:r>
              <a:t> or </a:t>
            </a:r>
            <a:r>
              <a:rPr b="1">
                <a:latin typeface="+mn-lt"/>
                <a:ea typeface="+mn-ea"/>
                <a:cs typeface="+mn-cs"/>
                <a:sym typeface="Helvetica"/>
              </a:rPr>
              <a:t>smartphone</a:t>
            </a:r>
            <a:r>
              <a:t> monitoring app.</a:t>
            </a:r>
          </a:p>
        </p:txBody>
      </p:sp>
      <p:sp>
        <p:nvSpPr>
          <p:cNvPr id="166" name="Shape 166"/>
          <p:cNvSpPr/>
          <p:nvPr/>
        </p:nvSpPr>
        <p:spPr>
          <a:xfrm>
            <a:off x="121918" y="1325880"/>
            <a:ext cx="12740644" cy="213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lnTo>
                  <a:pt x="90" y="0"/>
                </a:lnTo>
                <a:lnTo>
                  <a:pt x="21510" y="0"/>
                </a:lnTo>
                <a:lnTo>
                  <a:pt x="21600" y="21600"/>
                </a:lnTo>
                <a:close/>
              </a:path>
            </a:pathLst>
          </a:custGeom>
          <a:gradFill>
            <a:gsLst>
              <a:gs pos="0">
                <a:srgbClr val="005B1D"/>
              </a:gs>
              <a:gs pos="48000">
                <a:srgbClr val="00932F"/>
              </a:gs>
              <a:gs pos="100000">
                <a:srgbClr val="1FFF66"/>
              </a:gs>
            </a:gsLst>
            <a:lin ang="16200000"/>
          </a:grad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